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37" r:id="rId2"/>
    <p:sldId id="259" r:id="rId3"/>
    <p:sldId id="2538" r:id="rId4"/>
    <p:sldId id="264" r:id="rId5"/>
    <p:sldId id="2547" r:id="rId6"/>
    <p:sldId id="2548" r:id="rId7"/>
    <p:sldId id="2549" r:id="rId8"/>
    <p:sldId id="2550" r:id="rId9"/>
    <p:sldId id="2542" r:id="rId10"/>
    <p:sldId id="2539" r:id="rId11"/>
    <p:sldId id="2540" r:id="rId12"/>
    <p:sldId id="2541" r:id="rId13"/>
    <p:sldId id="2551" r:id="rId14"/>
    <p:sldId id="2544" r:id="rId15"/>
    <p:sldId id="2545" r:id="rId16"/>
    <p:sldId id="2552" r:id="rId17"/>
    <p:sldId id="2553" r:id="rId18"/>
    <p:sldId id="2554" r:id="rId19"/>
    <p:sldId id="2555" r:id="rId20"/>
    <p:sldId id="2556" r:id="rId21"/>
    <p:sldId id="2557" r:id="rId22"/>
    <p:sldId id="2558" r:id="rId23"/>
    <p:sldId id="2559" r:id="rId24"/>
    <p:sldId id="2560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EEC6C-7E6C-4FE3-8DAC-AB91BFB1EC3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85D47-F571-4707-A904-D7611291E6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60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304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FD77-20FA-D12E-8D8F-413DD9138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74F17-EA2C-A0A7-087A-C3CA78698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AEE9-B422-27D0-EC85-462069F2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419D2-D9FD-5FF1-81C2-9A8B7A79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F83-90EF-50B2-90B1-FF0D106D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50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ABDC-FDAE-7F17-940D-44391230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81970-2A4A-ACE3-788F-2571DD9D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0171E-41F6-18F9-13F8-2F39D159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CE81B-D05F-3E34-2A0B-6D74EC445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65BD-2F8E-9065-123B-35B65BA9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6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F2223-A368-1E19-D05D-C93937B1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1540C-7A62-688B-B82C-40356FA9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862-B72B-814F-EC1D-0791635C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934F-525B-B3B5-F623-99C4739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FC4B9-8B22-C39B-B12F-31E48C0F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7834" y="207544"/>
            <a:ext cx="2126489" cy="67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2"/>
          <p:cNvSpPr/>
          <p:nvPr/>
        </p:nvSpPr>
        <p:spPr>
          <a:xfrm>
            <a:off x="2" y="6355080"/>
            <a:ext cx="8122920" cy="50292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62"/>
          <p:cNvSpPr/>
          <p:nvPr/>
        </p:nvSpPr>
        <p:spPr>
          <a:xfrm>
            <a:off x="8351520" y="6355080"/>
            <a:ext cx="3840480" cy="50292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2"/>
          <p:cNvSpPr txBox="1"/>
          <p:nvPr/>
        </p:nvSpPr>
        <p:spPr>
          <a:xfrm>
            <a:off x="9738360" y="6468040"/>
            <a:ext cx="15685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39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9167-26E2-50B1-A5BD-29B5F36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0D10-875A-3237-D680-A08F0BC5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8AB0-D128-A7B7-5919-6DC85DC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291-F72C-3705-14D7-F5F26D27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2A3FD-411C-A683-4551-ED5EB657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84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B248-F829-7E88-4585-2F96E7AC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697DA-7ED0-F56B-24E6-54C10459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9EDE-B61B-EAEF-4EB3-6BC3AE2D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52BC-8B41-BA0C-48DC-9FD57ACB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15AB-E0B3-4CBD-ED01-0CE9143F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17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73A9-58B7-C223-E66C-BDE3B0B8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67D87-4E60-F36B-DC9D-14AEF73A2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C8508-B2FE-E94E-12B1-D20EF1B9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EF518-A497-EF84-64C9-5942E1FD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4DFA5-1BE8-889D-CAFD-E0E72BD4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C61F0-54D4-AAA4-4D84-58485877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93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8B59-2AEE-8CCC-AB3E-573B9CAD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77CD-1142-D38A-B4D6-A42CAF5C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F66F3-033F-89B7-6940-0FC47B99B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AB0AE-DFFD-F406-9579-C32EF3064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93E21-B640-6ADE-2A20-53A0D05BA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844E9-4D6C-1FA8-DE4B-B1536D99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CA3B1-6C28-81DE-BBA0-FC0C3F49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BBA4A-52F0-B8A3-D235-D2D855C2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77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DDC1-C15C-D96D-22F0-41970722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E70C8-25CA-07D1-99E0-EB4B88A0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E8EF0-3ECC-BB3F-68BB-359778B4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89ECB-0BF9-A923-47B8-127C830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6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38C4D-BE0C-C1AF-3345-4A3BFED4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6D0EF-D57E-FAF6-6F27-A2E03693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C4CC-06DF-3C2C-BBCA-096C1F82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29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3DBD-3F7B-2CAF-8253-BDDE7418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D7568-19D9-E043-62C9-FC78B752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212C5-7843-696B-5FF5-BA5AD16EE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8A0D4-969F-2863-1A67-13CF9C33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A6B7F-0BCF-11AB-70B1-A8153F87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13946-6E12-74A4-EC28-CA13E53A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86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D911-C6F2-A142-0F1A-240A28AB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E9E4C-620C-17E3-D92A-55146E58F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D7C87-FD4D-4E64-D258-D4180447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0C952-28B0-9422-5739-3F3A2E83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ECCD0-D1B1-CF3B-B470-E7AB4A5B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E8440-4D13-3D32-D942-413C8FF7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94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E6D77-0DB9-7183-4D7E-8A84D89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04EBB-D594-B712-9937-542389BC9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17ACF-A4FA-4C8E-ECFF-57B6BA5B3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B7F60-081F-4CAE-969C-8D13A4882E96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9DDF-11D2-8BD7-149E-9CAE298AF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DEA2E-826A-5A7E-B8A9-7103D7CD7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1AC0-BFF4-4563-9A4D-FF7F1DDF6E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89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8D4AC-2BD3-DCC9-4195-77A37E6D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7" name="Google Shape;17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3A55">
              <a:alpha val="6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2" y="6355080"/>
            <a:ext cx="8122920" cy="50292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351520" y="6355080"/>
            <a:ext cx="3840480" cy="50292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9738360" y="6468040"/>
            <a:ext cx="15685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6979" y="476565"/>
            <a:ext cx="3979727" cy="1895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 rot="10800000">
            <a:off x="5847087" y="2566915"/>
            <a:ext cx="497825" cy="403856"/>
          </a:xfrm>
          <a:prstGeom prst="triangle">
            <a:avLst>
              <a:gd name="adj" fmla="val 50000"/>
            </a:avLst>
          </a:prstGeom>
          <a:solidFill>
            <a:srgbClr val="EE77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838324" y="3501642"/>
            <a:ext cx="851534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000" b="1" i="0" u="none" strike="noStrike" cap="none" dirty="0">
                <a:solidFill>
                  <a:srgbClr val="FBE4D4"/>
                </a:solidFill>
                <a:latin typeface="Montserrat"/>
                <a:ea typeface="Montserrat"/>
                <a:cs typeface="Montserrat"/>
                <a:sym typeface="Montserrat"/>
              </a:rPr>
              <a:t>Career Profiling</a:t>
            </a:r>
            <a:endParaRPr lang="en-US"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2: Data Scientist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10118" y="1651590"/>
            <a:ext cx="772069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S1. Ability to leverage machine learning and artificial intelligence (AI)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S2. Ability to apply math and statistics appropriately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S3. Fluent with data structures, algorithms and design patterns.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S4. Good to have experience with AWS and cloud technologies such as S3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S5. Understanding of Machine Learning &amp; Deep Learning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S6. Experience with any scripting language such as Python, Bash etc.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S7. Strong hands-on experience with Hadoop, MapReduce, Hive, Spark.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Required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349749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2: Data Scientist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0941" y="1563613"/>
            <a:ext cx="1021778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Main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CAP471 – CLOUD COMPUTING-LABORATORY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[S4, S7]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CAP776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PROGRAMMING IN PYTHON [S1,S5,S6]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CAP770 – ADVANCED DATA STRUCTURE [S3]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CAP748 - PROBABILITY AND STATISTICS-LABORATORY [S1,S2]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CAP788 - DATA SCIENCE TOOLBOX-LABORATORY [S3]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CAP793 - ADVANCE DATA VISUALIZATION-LABORATORY [S2,S3]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3600" b="1" dirty="0"/>
              <a:t>  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295676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2: Data Scientist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3600" b="1" dirty="0"/>
              <a:t> </a:t>
            </a:r>
            <a:endParaRPr lang="en-IN" sz="3600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511048"/>
              </p:ext>
            </p:extLst>
          </p:nvPr>
        </p:nvGraphicFramePr>
        <p:xfrm>
          <a:off x="1096012" y="2016235"/>
          <a:ext cx="9591964" cy="33299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81909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5538901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2171154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Source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Suggested Source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Industry Certification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Introduction to Programming Using Python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b="0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&quot;Times New Roman&quot;"/>
                        </a:rPr>
                        <a:t>Microsoft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527731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MOOCs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Data Science Fundamental with Python and SQL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Python for Data Science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Introduction to Python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Google Data Analytics Professional Certificate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1. Coursera</a:t>
                      </a:r>
                      <a:b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2. Cognitive Class</a:t>
                      </a:r>
                      <a:b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3. Data Camp</a:t>
                      </a:r>
                    </a:p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&quot;Times New Roman&quot;"/>
                        </a:rPr>
                        <a:t>4. Google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Competitions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TopCoder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HackerRank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CodeChef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LeetCode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1. Top Coder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2. Hacker Rank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3. Code Check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4. </a:t>
                      </a:r>
                      <a:r>
                        <a:rPr lang="en-US" sz="1400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Leet</a:t>
                      </a: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Code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  <a:tr h="669494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Hackathons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Smart India Hackathon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International Data Analysis Olympiad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IBM Z Student Contest</a:t>
                      </a:r>
                      <a:br>
                        <a:rPr lang="sv-SE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sv-SE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Govt of India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International Data Analysis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IBM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72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6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2: Software Engineer/ Software Development Engineer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778716" y="1681893"/>
            <a:ext cx="60932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30-40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Wipro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20-30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Code 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ZS Associates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J P Morgan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Cargill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upto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10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Fiserv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Angular Minds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Finastra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3074" name="Picture 2" descr="Wipro | Digital, Technology, Business Solutions">
            <a:extLst>
              <a:ext uri="{FF2B5EF4-FFF2-40B4-BE49-F238E27FC236}">
                <a16:creationId xmlns:a16="http://schemas.microsoft.com/office/drawing/2014/main" id="{CED59466-DE05-27A5-0BF8-96CEBD07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27" y="1434541"/>
            <a:ext cx="1782341" cy="9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iptEd Announces Name Change to Code Nation | Business Wire">
            <a:extLst>
              <a:ext uri="{FF2B5EF4-FFF2-40B4-BE49-F238E27FC236}">
                <a16:creationId xmlns:a16="http://schemas.microsoft.com/office/drawing/2014/main" id="{B51B012D-C8BB-725E-9EDF-5BD8A5395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47" y="2654234"/>
            <a:ext cx="1773721" cy="9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S Associates Interview Questions and Process - FACE Prep">
            <a:extLst>
              <a:ext uri="{FF2B5EF4-FFF2-40B4-BE49-F238E27FC236}">
                <a16:creationId xmlns:a16="http://schemas.microsoft.com/office/drawing/2014/main" id="{441601ED-4670-233A-583E-BA8A0C59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18" y="3944051"/>
            <a:ext cx="1849414" cy="8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PMorgan Chase Logo, symbol, meaning, history, PNG, brand">
            <a:extLst>
              <a:ext uri="{FF2B5EF4-FFF2-40B4-BE49-F238E27FC236}">
                <a16:creationId xmlns:a16="http://schemas.microsoft.com/office/drawing/2014/main" id="{72C41B05-E21F-B619-7F11-D012884F9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712" y="1329857"/>
            <a:ext cx="1618786" cy="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rgill Logo PNG Vector (EPS) Free Download">
            <a:extLst>
              <a:ext uri="{FF2B5EF4-FFF2-40B4-BE49-F238E27FC236}">
                <a16:creationId xmlns:a16="http://schemas.microsoft.com/office/drawing/2014/main" id="{A4301839-A63A-5795-F35F-DD820F15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61" y="5016046"/>
            <a:ext cx="1677518" cy="8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serv - Wikipedia">
            <a:extLst>
              <a:ext uri="{FF2B5EF4-FFF2-40B4-BE49-F238E27FC236}">
                <a16:creationId xmlns:a16="http://schemas.microsoft.com/office/drawing/2014/main" id="{E064BB86-C2B9-3B72-5893-8233B21B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940" y="5016046"/>
            <a:ext cx="1626491" cy="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gular Minds Client Reviews | Clutch.co">
            <a:extLst>
              <a:ext uri="{FF2B5EF4-FFF2-40B4-BE49-F238E27FC236}">
                <a16:creationId xmlns:a16="http://schemas.microsoft.com/office/drawing/2014/main" id="{3297FB41-D17F-CA02-2EB7-67BD88B2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44" y="2523435"/>
            <a:ext cx="1773721" cy="9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inastra | Financial Software Solutions &amp; Systems">
            <a:extLst>
              <a:ext uri="{FF2B5EF4-FFF2-40B4-BE49-F238E27FC236}">
                <a16:creationId xmlns:a16="http://schemas.microsoft.com/office/drawing/2014/main" id="{DFAB3283-1005-C07E-DE29-D1B883579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15" y="3861479"/>
            <a:ext cx="1598983" cy="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6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3: Software Engineer/ Software Development Engineer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Required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86AD8-83C3-DA66-3B50-38B96CC3434A}"/>
              </a:ext>
            </a:extLst>
          </p:cNvPr>
          <p:cNvSpPr txBox="1"/>
          <p:nvPr/>
        </p:nvSpPr>
        <p:spPr>
          <a:xfrm>
            <a:off x="910118" y="1651590"/>
            <a:ext cx="77206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S1. Strong analytical and problem solving skills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S2. In-depth clarity on fundamentals of OOPs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S3. Good logic implementation in languages like C++/ Java/ PHP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S4. Good acumen for business understanding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1317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3: Software Engineer/ Software Development Engineer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3600" b="1" dirty="0"/>
              <a:t>  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1988F-B498-8690-126E-A027F570381A}"/>
              </a:ext>
            </a:extLst>
          </p:cNvPr>
          <p:cNvSpPr txBox="1"/>
          <p:nvPr/>
        </p:nvSpPr>
        <p:spPr>
          <a:xfrm>
            <a:off x="903619" y="1796878"/>
            <a:ext cx="10217787" cy="351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Main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CAP445 – OBJECT ORIENTED PROGRAMMING USING C++ - LABORATORY [S1,S2,S3]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CAP680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– PROGRAMMING IN JAVA-LABORATORY [S1,S2,S3]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CAP770 – ADVANCED DATA STRUCTURE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[S1,S2,S3] </a:t>
            </a:r>
          </a:p>
          <a:p>
            <a:pPr algn="l"/>
            <a:endParaRPr 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CAP774 - STYLING AND SCRIPTING FOR WEB DEVELOPMENT [S1, 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CAP777 - WEB DEVELOPMENT USING PHP [S1, 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CAP782 - RESPONSIVE WEB DESIGN	 [S1, S4]</a:t>
            </a:r>
          </a:p>
        </p:txBody>
      </p:sp>
    </p:spTree>
    <p:extLst>
      <p:ext uri="{BB962C8B-B14F-4D97-AF65-F5344CB8AC3E}">
        <p14:creationId xmlns:p14="http://schemas.microsoft.com/office/powerpoint/2010/main" val="398753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3: Software Engineer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3600" b="1" dirty="0"/>
              <a:t> </a:t>
            </a:r>
            <a:endParaRPr lang="en-IN" sz="3600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795"/>
              </p:ext>
            </p:extLst>
          </p:nvPr>
        </p:nvGraphicFramePr>
        <p:xfrm>
          <a:off x="1096012" y="2016235"/>
          <a:ext cx="9591964" cy="35966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81909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5538901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2171154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Source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Suggested Source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Industry Certification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Microsoft Certified Software Professional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b="0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&quot;Times New Roman&quot;"/>
                        </a:rPr>
                        <a:t>Microsoft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527731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MOOCs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C++ Superpowers and More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Advanced Data Structure with Java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1. Coursera</a:t>
                      </a:r>
                      <a:b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2. Coursera</a:t>
                      </a:r>
                      <a:endParaRPr lang="fr-FR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53864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Competitions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Google Code Jam</a:t>
                      </a: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TopCoder</a:t>
                      </a: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,</a:t>
                      </a: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IOCCC Contest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1. Google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2. Top Coder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3. IOCCC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  <a:tr h="4310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Hackathons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Smart India Hackathon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Hacker Rank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Hacker Earth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CodeChef</a:t>
                      </a:r>
                      <a:br>
                        <a:rPr lang="sv-SE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sv-SE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Govt of India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Hacker Rank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Hacker Earth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Code Chef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72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87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4: Cyber Security Specialist/ Network Security Specialist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11382" y="1783117"/>
            <a:ext cx="36859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20-30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Kroll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Under 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Applicantz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Zscaler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General Mills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Up to 10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BETSOL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Standard Chartered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General Electric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6146" name="Picture 2" descr="Duff &amp; Phelps Announces Plans to Unify Company Under Kroll Brand">
            <a:extLst>
              <a:ext uri="{FF2B5EF4-FFF2-40B4-BE49-F238E27FC236}">
                <a16:creationId xmlns:a16="http://schemas.microsoft.com/office/drawing/2014/main" id="{E10E1ABD-0E52-7F4A-23B4-D4914B3D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44" y="1225236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ftware Engineer in Test Jobs at Applicantz, Inc, Singapore (Closed) |  Glints">
            <a:extLst>
              <a:ext uri="{FF2B5EF4-FFF2-40B4-BE49-F238E27FC236}">
                <a16:creationId xmlns:a16="http://schemas.microsoft.com/office/drawing/2014/main" id="{6EE3B247-A903-70BD-2C8D-536EE9937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876" y="1225237"/>
            <a:ext cx="1552575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Zero Trust Leader | Zscaler">
            <a:extLst>
              <a:ext uri="{FF2B5EF4-FFF2-40B4-BE49-F238E27FC236}">
                <a16:creationId xmlns:a16="http://schemas.microsoft.com/office/drawing/2014/main" id="{F1AED6BD-9EE5-0D0C-29EB-0DA850AA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45" y="2691380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ownload General Mills Logo Vector SVG, EPS, PDF, Ai and PNG (3.83 KB) Free">
            <a:extLst>
              <a:ext uri="{FF2B5EF4-FFF2-40B4-BE49-F238E27FC236}">
                <a16:creationId xmlns:a16="http://schemas.microsoft.com/office/drawing/2014/main" id="{1FE40E66-48BF-B16B-07C8-C5EEF8BB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876" y="2626234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etsol | Pichkaari Design Studio">
            <a:extLst>
              <a:ext uri="{FF2B5EF4-FFF2-40B4-BE49-F238E27FC236}">
                <a16:creationId xmlns:a16="http://schemas.microsoft.com/office/drawing/2014/main" id="{B96C13B1-1D5F-1530-5FB9-69B15664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44" y="4260714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5A1AD0E-F921-4D7F-7581-2D9BF567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876" y="4260714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eneral Electric Logo - Symbol, History, PNG (3840*2160)">
            <a:extLst>
              <a:ext uri="{FF2B5EF4-FFF2-40B4-BE49-F238E27FC236}">
                <a16:creationId xmlns:a16="http://schemas.microsoft.com/office/drawing/2014/main" id="{C6377DAB-2780-5698-4CAA-AF90A3FC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032" y="5534418"/>
            <a:ext cx="1676692" cy="10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4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4: Cyber Security Specialist/ Network Security Specialist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Required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86AD8-83C3-DA66-3B50-38B96CC3434A}"/>
              </a:ext>
            </a:extLst>
          </p:cNvPr>
          <p:cNvSpPr txBox="1"/>
          <p:nvPr/>
        </p:nvSpPr>
        <p:spPr>
          <a:xfrm>
            <a:off x="910118" y="1651590"/>
            <a:ext cx="7720697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S1. Secure coding practices, ethical hacking and threat modeling.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S2. Proficiency in Python, C++, Java, Ruby, Node, Go and/or Power Shell.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S3. IDS/IPS, penetration and vulnerability testing.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S4. Firewall and intrusion detection/prevention protocols.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S5. Windows, UNIX and Linux operating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4483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4: Cyber Security Specialist/ Network Security Specialist 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3600" b="1" dirty="0"/>
              <a:t>  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1988F-B498-8690-126E-A027F570381A}"/>
              </a:ext>
            </a:extLst>
          </p:cNvPr>
          <p:cNvSpPr txBox="1"/>
          <p:nvPr/>
        </p:nvSpPr>
        <p:spPr>
          <a:xfrm>
            <a:off x="903619" y="1796878"/>
            <a:ext cx="10217787" cy="26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Main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CAP454 – LINUX AND SHELL SCRIPTING – LAB [S2,S5]</a:t>
            </a:r>
          </a:p>
          <a:p>
            <a:pPr algn="l"/>
            <a:endParaRPr 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CAP660 - NETWORK ADMINISTRATION [S1,S4]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CAP791 - SECURING NETWORK AND IT INFRASTRUCTURE-LABORATORY [S3,S4]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CAP795 - VULNERABILITY ASSESSMENT AND PENETRATION TESTING-LABORATORY [S3]</a:t>
            </a:r>
          </a:p>
        </p:txBody>
      </p:sp>
    </p:spTree>
    <p:extLst>
      <p:ext uri="{BB962C8B-B14F-4D97-AF65-F5344CB8AC3E}">
        <p14:creationId xmlns:p14="http://schemas.microsoft.com/office/powerpoint/2010/main" val="284356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What are Cohorts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D7C9-96C2-56B2-2085-EA236B2DDA8F}"/>
              </a:ext>
            </a:extLst>
          </p:cNvPr>
          <p:cNvSpPr txBox="1"/>
          <p:nvPr/>
        </p:nvSpPr>
        <p:spPr>
          <a:xfrm>
            <a:off x="1910687" y="2285826"/>
            <a:ext cx="8202304" cy="2677656"/>
          </a:xfrm>
          <a:custGeom>
            <a:avLst/>
            <a:gdLst>
              <a:gd name="connsiteX0" fmla="*/ 0 w 8202304"/>
              <a:gd name="connsiteY0" fmla="*/ 0 h 2677656"/>
              <a:gd name="connsiteX1" fmla="*/ 421833 w 8202304"/>
              <a:gd name="connsiteY1" fmla="*/ 0 h 2677656"/>
              <a:gd name="connsiteX2" fmla="*/ 925689 w 8202304"/>
              <a:gd name="connsiteY2" fmla="*/ 0 h 2677656"/>
              <a:gd name="connsiteX3" fmla="*/ 1511567 w 8202304"/>
              <a:gd name="connsiteY3" fmla="*/ 0 h 2677656"/>
              <a:gd name="connsiteX4" fmla="*/ 2179469 w 8202304"/>
              <a:gd name="connsiteY4" fmla="*/ 0 h 2677656"/>
              <a:gd name="connsiteX5" fmla="*/ 2601302 w 8202304"/>
              <a:gd name="connsiteY5" fmla="*/ 0 h 2677656"/>
              <a:gd name="connsiteX6" fmla="*/ 2941112 w 8202304"/>
              <a:gd name="connsiteY6" fmla="*/ 0 h 2677656"/>
              <a:gd name="connsiteX7" fmla="*/ 3280922 w 8202304"/>
              <a:gd name="connsiteY7" fmla="*/ 0 h 2677656"/>
              <a:gd name="connsiteX8" fmla="*/ 3948823 w 8202304"/>
              <a:gd name="connsiteY8" fmla="*/ 0 h 2677656"/>
              <a:gd name="connsiteX9" fmla="*/ 4370656 w 8202304"/>
              <a:gd name="connsiteY9" fmla="*/ 0 h 2677656"/>
              <a:gd name="connsiteX10" fmla="*/ 4874512 w 8202304"/>
              <a:gd name="connsiteY10" fmla="*/ 0 h 2677656"/>
              <a:gd name="connsiteX11" fmla="*/ 5378368 w 8202304"/>
              <a:gd name="connsiteY11" fmla="*/ 0 h 2677656"/>
              <a:gd name="connsiteX12" fmla="*/ 5718178 w 8202304"/>
              <a:gd name="connsiteY12" fmla="*/ 0 h 2677656"/>
              <a:gd name="connsiteX13" fmla="*/ 6057987 w 8202304"/>
              <a:gd name="connsiteY13" fmla="*/ 0 h 2677656"/>
              <a:gd name="connsiteX14" fmla="*/ 6725889 w 8202304"/>
              <a:gd name="connsiteY14" fmla="*/ 0 h 2677656"/>
              <a:gd name="connsiteX15" fmla="*/ 7065699 w 8202304"/>
              <a:gd name="connsiteY15" fmla="*/ 0 h 2677656"/>
              <a:gd name="connsiteX16" fmla="*/ 8202304 w 8202304"/>
              <a:gd name="connsiteY16" fmla="*/ 0 h 2677656"/>
              <a:gd name="connsiteX17" fmla="*/ 8202304 w 8202304"/>
              <a:gd name="connsiteY17" fmla="*/ 562308 h 2677656"/>
              <a:gd name="connsiteX18" fmla="*/ 8202304 w 8202304"/>
              <a:gd name="connsiteY18" fmla="*/ 1124616 h 2677656"/>
              <a:gd name="connsiteX19" fmla="*/ 8202304 w 8202304"/>
              <a:gd name="connsiteY19" fmla="*/ 1633370 h 2677656"/>
              <a:gd name="connsiteX20" fmla="*/ 8202304 w 8202304"/>
              <a:gd name="connsiteY20" fmla="*/ 2168901 h 2677656"/>
              <a:gd name="connsiteX21" fmla="*/ 8202304 w 8202304"/>
              <a:gd name="connsiteY21" fmla="*/ 2677656 h 2677656"/>
              <a:gd name="connsiteX22" fmla="*/ 7534402 w 8202304"/>
              <a:gd name="connsiteY22" fmla="*/ 2677656 h 2677656"/>
              <a:gd name="connsiteX23" fmla="*/ 7030546 w 8202304"/>
              <a:gd name="connsiteY23" fmla="*/ 2677656 h 2677656"/>
              <a:gd name="connsiteX24" fmla="*/ 6608714 w 8202304"/>
              <a:gd name="connsiteY24" fmla="*/ 2677656 h 2677656"/>
              <a:gd name="connsiteX25" fmla="*/ 5858789 w 8202304"/>
              <a:gd name="connsiteY25" fmla="*/ 2677656 h 2677656"/>
              <a:gd name="connsiteX26" fmla="*/ 5272910 w 8202304"/>
              <a:gd name="connsiteY26" fmla="*/ 2677656 h 2677656"/>
              <a:gd name="connsiteX27" fmla="*/ 4522985 w 8202304"/>
              <a:gd name="connsiteY27" fmla="*/ 2677656 h 2677656"/>
              <a:gd name="connsiteX28" fmla="*/ 4019129 w 8202304"/>
              <a:gd name="connsiteY28" fmla="*/ 2677656 h 2677656"/>
              <a:gd name="connsiteX29" fmla="*/ 3351227 w 8202304"/>
              <a:gd name="connsiteY29" fmla="*/ 2677656 h 2677656"/>
              <a:gd name="connsiteX30" fmla="*/ 2683325 w 8202304"/>
              <a:gd name="connsiteY30" fmla="*/ 2677656 h 2677656"/>
              <a:gd name="connsiteX31" fmla="*/ 2015423 w 8202304"/>
              <a:gd name="connsiteY31" fmla="*/ 2677656 h 2677656"/>
              <a:gd name="connsiteX32" fmla="*/ 1429544 w 8202304"/>
              <a:gd name="connsiteY32" fmla="*/ 2677656 h 2677656"/>
              <a:gd name="connsiteX33" fmla="*/ 925689 w 8202304"/>
              <a:gd name="connsiteY33" fmla="*/ 2677656 h 2677656"/>
              <a:gd name="connsiteX34" fmla="*/ 0 w 8202304"/>
              <a:gd name="connsiteY34" fmla="*/ 2677656 h 2677656"/>
              <a:gd name="connsiteX35" fmla="*/ 0 w 8202304"/>
              <a:gd name="connsiteY35" fmla="*/ 2168901 h 2677656"/>
              <a:gd name="connsiteX36" fmla="*/ 0 w 8202304"/>
              <a:gd name="connsiteY36" fmla="*/ 1633370 h 2677656"/>
              <a:gd name="connsiteX37" fmla="*/ 0 w 8202304"/>
              <a:gd name="connsiteY37" fmla="*/ 1124616 h 2677656"/>
              <a:gd name="connsiteX38" fmla="*/ 0 w 8202304"/>
              <a:gd name="connsiteY38" fmla="*/ 562308 h 2677656"/>
              <a:gd name="connsiteX39" fmla="*/ 0 w 8202304"/>
              <a:gd name="connsiteY3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202304" h="2677656" extrusionOk="0">
                <a:moveTo>
                  <a:pt x="0" y="0"/>
                </a:moveTo>
                <a:cubicBezTo>
                  <a:pt x="177773" y="-9683"/>
                  <a:pt x="262676" y="26058"/>
                  <a:pt x="421833" y="0"/>
                </a:cubicBezTo>
                <a:cubicBezTo>
                  <a:pt x="580990" y="-26058"/>
                  <a:pt x="727068" y="19946"/>
                  <a:pt x="925689" y="0"/>
                </a:cubicBezTo>
                <a:cubicBezTo>
                  <a:pt x="1124310" y="-19946"/>
                  <a:pt x="1280347" y="5370"/>
                  <a:pt x="1511567" y="0"/>
                </a:cubicBezTo>
                <a:cubicBezTo>
                  <a:pt x="1742787" y="-5370"/>
                  <a:pt x="1863854" y="35331"/>
                  <a:pt x="2179469" y="0"/>
                </a:cubicBezTo>
                <a:cubicBezTo>
                  <a:pt x="2495084" y="-35331"/>
                  <a:pt x="2489650" y="4731"/>
                  <a:pt x="2601302" y="0"/>
                </a:cubicBezTo>
                <a:cubicBezTo>
                  <a:pt x="2712954" y="-4731"/>
                  <a:pt x="2784764" y="421"/>
                  <a:pt x="2941112" y="0"/>
                </a:cubicBezTo>
                <a:cubicBezTo>
                  <a:pt x="3097460" y="-421"/>
                  <a:pt x="3172395" y="18890"/>
                  <a:pt x="3280922" y="0"/>
                </a:cubicBezTo>
                <a:cubicBezTo>
                  <a:pt x="3389449" y="-18890"/>
                  <a:pt x="3788585" y="63694"/>
                  <a:pt x="3948823" y="0"/>
                </a:cubicBezTo>
                <a:cubicBezTo>
                  <a:pt x="4109061" y="-63694"/>
                  <a:pt x="4184258" y="45877"/>
                  <a:pt x="4370656" y="0"/>
                </a:cubicBezTo>
                <a:cubicBezTo>
                  <a:pt x="4557054" y="-45877"/>
                  <a:pt x="4696917" y="46811"/>
                  <a:pt x="4874512" y="0"/>
                </a:cubicBezTo>
                <a:cubicBezTo>
                  <a:pt x="5052107" y="-46811"/>
                  <a:pt x="5127331" y="6978"/>
                  <a:pt x="5378368" y="0"/>
                </a:cubicBezTo>
                <a:cubicBezTo>
                  <a:pt x="5629405" y="-6978"/>
                  <a:pt x="5565321" y="18393"/>
                  <a:pt x="5718178" y="0"/>
                </a:cubicBezTo>
                <a:cubicBezTo>
                  <a:pt x="5871035" y="-18393"/>
                  <a:pt x="5941712" y="12610"/>
                  <a:pt x="6057987" y="0"/>
                </a:cubicBezTo>
                <a:cubicBezTo>
                  <a:pt x="6174262" y="-12610"/>
                  <a:pt x="6478118" y="12950"/>
                  <a:pt x="6725889" y="0"/>
                </a:cubicBezTo>
                <a:cubicBezTo>
                  <a:pt x="6973660" y="-12950"/>
                  <a:pt x="6925696" y="28118"/>
                  <a:pt x="7065699" y="0"/>
                </a:cubicBezTo>
                <a:cubicBezTo>
                  <a:pt x="7205702" y="-28118"/>
                  <a:pt x="7795557" y="132256"/>
                  <a:pt x="8202304" y="0"/>
                </a:cubicBezTo>
                <a:cubicBezTo>
                  <a:pt x="8266321" y="119893"/>
                  <a:pt x="8151334" y="341578"/>
                  <a:pt x="8202304" y="562308"/>
                </a:cubicBezTo>
                <a:cubicBezTo>
                  <a:pt x="8253274" y="783038"/>
                  <a:pt x="8167385" y="925051"/>
                  <a:pt x="8202304" y="1124616"/>
                </a:cubicBezTo>
                <a:cubicBezTo>
                  <a:pt x="8237223" y="1324181"/>
                  <a:pt x="8174447" y="1385734"/>
                  <a:pt x="8202304" y="1633370"/>
                </a:cubicBezTo>
                <a:cubicBezTo>
                  <a:pt x="8230161" y="1881006"/>
                  <a:pt x="8168368" y="1904347"/>
                  <a:pt x="8202304" y="2168901"/>
                </a:cubicBezTo>
                <a:cubicBezTo>
                  <a:pt x="8236240" y="2433455"/>
                  <a:pt x="8200595" y="2513475"/>
                  <a:pt x="8202304" y="2677656"/>
                </a:cubicBezTo>
                <a:cubicBezTo>
                  <a:pt x="7971462" y="2731000"/>
                  <a:pt x="7726348" y="2652827"/>
                  <a:pt x="7534402" y="2677656"/>
                </a:cubicBezTo>
                <a:cubicBezTo>
                  <a:pt x="7342456" y="2702485"/>
                  <a:pt x="7190788" y="2652292"/>
                  <a:pt x="7030546" y="2677656"/>
                </a:cubicBezTo>
                <a:cubicBezTo>
                  <a:pt x="6870304" y="2703020"/>
                  <a:pt x="6744504" y="2632115"/>
                  <a:pt x="6608714" y="2677656"/>
                </a:cubicBezTo>
                <a:cubicBezTo>
                  <a:pt x="6472924" y="2723197"/>
                  <a:pt x="6177211" y="2653068"/>
                  <a:pt x="5858789" y="2677656"/>
                </a:cubicBezTo>
                <a:cubicBezTo>
                  <a:pt x="5540368" y="2702244"/>
                  <a:pt x="5440683" y="2663163"/>
                  <a:pt x="5272910" y="2677656"/>
                </a:cubicBezTo>
                <a:cubicBezTo>
                  <a:pt x="5105137" y="2692149"/>
                  <a:pt x="4831123" y="2651944"/>
                  <a:pt x="4522985" y="2677656"/>
                </a:cubicBezTo>
                <a:cubicBezTo>
                  <a:pt x="4214848" y="2703368"/>
                  <a:pt x="4155702" y="2654220"/>
                  <a:pt x="4019129" y="2677656"/>
                </a:cubicBezTo>
                <a:cubicBezTo>
                  <a:pt x="3882556" y="2701092"/>
                  <a:pt x="3660695" y="2668190"/>
                  <a:pt x="3351227" y="2677656"/>
                </a:cubicBezTo>
                <a:cubicBezTo>
                  <a:pt x="3041759" y="2687122"/>
                  <a:pt x="2948393" y="2649965"/>
                  <a:pt x="2683325" y="2677656"/>
                </a:cubicBezTo>
                <a:cubicBezTo>
                  <a:pt x="2418257" y="2705347"/>
                  <a:pt x="2342630" y="2633318"/>
                  <a:pt x="2015423" y="2677656"/>
                </a:cubicBezTo>
                <a:cubicBezTo>
                  <a:pt x="1688216" y="2721994"/>
                  <a:pt x="1585538" y="2635071"/>
                  <a:pt x="1429544" y="2677656"/>
                </a:cubicBezTo>
                <a:cubicBezTo>
                  <a:pt x="1273550" y="2720241"/>
                  <a:pt x="1167164" y="2646683"/>
                  <a:pt x="925689" y="2677656"/>
                </a:cubicBezTo>
                <a:cubicBezTo>
                  <a:pt x="684215" y="2708629"/>
                  <a:pt x="289243" y="2606097"/>
                  <a:pt x="0" y="2677656"/>
                </a:cubicBezTo>
                <a:cubicBezTo>
                  <a:pt x="-24617" y="2552108"/>
                  <a:pt x="32015" y="2285974"/>
                  <a:pt x="0" y="2168901"/>
                </a:cubicBezTo>
                <a:cubicBezTo>
                  <a:pt x="-32015" y="2051829"/>
                  <a:pt x="5809" y="1816446"/>
                  <a:pt x="0" y="1633370"/>
                </a:cubicBezTo>
                <a:cubicBezTo>
                  <a:pt x="-5809" y="1450294"/>
                  <a:pt x="2080" y="1241141"/>
                  <a:pt x="0" y="1124616"/>
                </a:cubicBezTo>
                <a:cubicBezTo>
                  <a:pt x="-2080" y="1008091"/>
                  <a:pt x="18755" y="813639"/>
                  <a:pt x="0" y="562308"/>
                </a:cubicBezTo>
                <a:cubicBezTo>
                  <a:pt x="-18755" y="310977"/>
                  <a:pt x="23996" y="23011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739076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A group of students of a common programme who intend to attain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similar characteristics</a:t>
            </a: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 by means of learning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similar skills</a:t>
            </a: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 in order to target</a:t>
            </a:r>
            <a:r>
              <a:rPr kumimoji="0" lang="en-IN" sz="2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 a particular career opportunity</a:t>
            </a: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</a:rPr>
              <a:t>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573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4: Cyber Security Specialist/ Network Security Specialist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3600" b="1" dirty="0"/>
              <a:t> </a:t>
            </a:r>
            <a:endParaRPr lang="en-IN" sz="3600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59167"/>
              </p:ext>
            </p:extLst>
          </p:nvPr>
        </p:nvGraphicFramePr>
        <p:xfrm>
          <a:off x="1096012" y="2016235"/>
          <a:ext cx="9591964" cy="277690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81909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5538901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2171154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Source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Suggested Source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Industry Certification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Certified Ethical Hacker</a:t>
                      </a:r>
                    </a:p>
                    <a:p>
                      <a:pPr marL="34290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Certified Penetration Testing Professional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b="0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&quot;Times New Roman&quot;"/>
                        </a:rPr>
                        <a:t>EC-Council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5277314"/>
                  </a:ext>
                </a:extLst>
              </a:tr>
              <a:tr h="521381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MOOCs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Cyber Security Specialization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Coursera</a:t>
                      </a:r>
                      <a:endParaRPr lang="fr-FR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53864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Competitions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National </a:t>
                      </a:r>
                      <a:r>
                        <a:rPr lang="fr-FR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Collegiate</a:t>
                      </a: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Cyber </a:t>
                      </a:r>
                      <a:r>
                        <a:rPr lang="fr-FR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Defense</a:t>
                      </a: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</a:t>
                      </a:r>
                      <a:endParaRPr lang="fr-FR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The National Cyber League</a:t>
                      </a: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1. NCCDS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2. National Cyber League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  <a:tr h="4310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Hackathons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CIT Cyber Security Hackathon 2022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Cyber Security Boot Camp &amp; Youth Hack-a-thon</a:t>
                      </a:r>
                      <a:br>
                        <a:rPr lang="sv-SE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sv-SE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Isac</a:t>
                      </a: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India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Boot Camp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72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02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5: Game Designer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25276" y="1791580"/>
            <a:ext cx="36859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20-30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Rockstar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Gamify Studios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Under 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Ewar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Zyoin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Kwalee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Up to 10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EA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99 Games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2" name="Picture 12" descr="Image result for ea sports logo">
            <a:extLst>
              <a:ext uri="{FF2B5EF4-FFF2-40B4-BE49-F238E27FC236}">
                <a16:creationId xmlns:a16="http://schemas.microsoft.com/office/drawing/2014/main" id="{D044CD92-35A5-C818-099D-BCB65BB44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87" y="993353"/>
            <a:ext cx="1200150" cy="9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245B5-E66A-3DA2-D7DE-8B8222F3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32" y="5748980"/>
            <a:ext cx="2005404" cy="813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400ED-7988-112D-79D7-353F0005E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32" y="4594106"/>
            <a:ext cx="2126844" cy="813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83EA9-273A-2A5A-59D8-0865DAE67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32" y="3300407"/>
            <a:ext cx="2105608" cy="813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977EF4-54CF-1A5F-69FF-91F67B112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48" y="2091411"/>
            <a:ext cx="1994568" cy="835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FB9E9B-AF34-B8D7-560E-EDA3160EF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06" y="5699295"/>
            <a:ext cx="2149977" cy="963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7501E-0FD2-7D6B-DF74-D1AC19F34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06" y="3225204"/>
            <a:ext cx="2228850" cy="963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B0EE84-C109-F1B5-E5F3-49EDD81F3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06" y="4583615"/>
            <a:ext cx="2072781" cy="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8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5: Game Designer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Required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86AD8-83C3-DA66-3B50-38B96CC3434A}"/>
              </a:ext>
            </a:extLst>
          </p:cNvPr>
          <p:cNvSpPr txBox="1"/>
          <p:nvPr/>
        </p:nvSpPr>
        <p:spPr>
          <a:xfrm>
            <a:off x="774441" y="1651590"/>
            <a:ext cx="100627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S1. Conceptualize, implement, and maintain gameplay systems that achieve a fulfilling flow state, addictive game loops, and a risk/reward balance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S2. Developing the storyline, character back-stories, and dialogue, through scripts and storyboards, including any relevant research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S3. Create and maintain comprehensive documentation (such as design outlines, diagrams, and visual mockups) that details the triggers, interactions, and subsequent events of specific features or aspects of gameplay.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S4. Work closely with User Experience (UX) and User Interface (UI) Designers to optimize the player interface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S5. Building levels and environments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255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5: Game Designer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3600" b="1" dirty="0"/>
              <a:t>  </a:t>
            </a:r>
            <a:endParaRPr lang="en-IN" sz="36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1988F-B498-8690-126E-A027F570381A}"/>
              </a:ext>
            </a:extLst>
          </p:cNvPr>
          <p:cNvSpPr txBox="1"/>
          <p:nvPr/>
        </p:nvSpPr>
        <p:spPr>
          <a:xfrm>
            <a:off x="903619" y="1796878"/>
            <a:ext cx="10217787" cy="1988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CAP823 - GAME DEVELOPMENT FUNDAMENTALS USING UNITY ENGINE [S1,S2,S4]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CAP824  - UNREAL PROGRAMMING USING C++  [S1]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CAP825 - GAME AI AND REINFORCEMENT LEARNING [S4]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CAP826 - VIRTUAL REALITY AND AUGMENTED REALITY IN GAME DEVELOPMENT [S4,S5]</a:t>
            </a:r>
          </a:p>
        </p:txBody>
      </p:sp>
    </p:spTree>
    <p:extLst>
      <p:ext uri="{BB962C8B-B14F-4D97-AF65-F5344CB8AC3E}">
        <p14:creationId xmlns:p14="http://schemas.microsoft.com/office/powerpoint/2010/main" val="73978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4: Cyber Security Specialist/ Network Security Specialist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3600" b="1" dirty="0"/>
              <a:t> </a:t>
            </a:r>
            <a:endParaRPr lang="en-IN" sz="3600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1951"/>
              </p:ext>
            </p:extLst>
          </p:nvPr>
        </p:nvGraphicFramePr>
        <p:xfrm>
          <a:off x="1096012" y="2016235"/>
          <a:ext cx="9591964" cy="277690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81909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5538901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2171154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Source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Suggested Source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Industry Certification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Certified Associate Game Developer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b="0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&quot;Times New Roman&quot;"/>
                        </a:rPr>
                        <a:t>Unity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5277314"/>
                  </a:ext>
                </a:extLst>
              </a:tr>
              <a:tr h="521381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MOOCs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Game Design and Development with Unity 2020 Specialization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Coursera</a:t>
                      </a:r>
                      <a:endParaRPr lang="fr-FR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53864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Competitions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The Game development World Championship 2022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GDWC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  <a:tr h="4310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Hackathons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400" u="none" strike="noStrike" kern="12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Global Game Jam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Egaming</a:t>
                      </a: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2022</a:t>
                      </a:r>
                      <a:br>
                        <a:rPr lang="sv-SE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sv-SE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Google Game Jam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Egaming</a:t>
                      </a: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72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160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Interface Navigation for Students</a:t>
            </a:r>
            <a:endParaRPr lang="en-IN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993B42-8153-716F-D8E8-D520D0C4C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20"/>
            <a:ext cx="10515600" cy="45720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LMS   ------ &gt; Career Profiling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7804605-E3E0-CF48-9089-8D2DA5FB765D}"/>
              </a:ext>
            </a:extLst>
          </p:cNvPr>
          <p:cNvSpPr txBox="1">
            <a:spLocks/>
          </p:cNvSpPr>
          <p:nvPr/>
        </p:nvSpPr>
        <p:spPr>
          <a:xfrm>
            <a:off x="825708" y="2388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Help Desk for Students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7892C-4134-4AE5-185B-5C20C823C3CC}"/>
              </a:ext>
            </a:extLst>
          </p:cNvPr>
          <p:cNvSpPr txBox="1"/>
          <p:nvPr/>
        </p:nvSpPr>
        <p:spPr>
          <a:xfrm>
            <a:off x="1049311" y="3867462"/>
            <a:ext cx="6213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Contact Person –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Mr. Sarabjit Kumar</a:t>
            </a:r>
          </a:p>
          <a:p>
            <a:r>
              <a:rPr lang="en-US" sz="2400" dirty="0"/>
              <a:t>Ph. No. –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9646127137</a:t>
            </a:r>
          </a:p>
          <a:p>
            <a:r>
              <a:rPr lang="en-US" sz="2400" dirty="0"/>
              <a:t>Room No. – (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38 – 608)</a:t>
            </a:r>
          </a:p>
          <a:p>
            <a:r>
              <a:rPr lang="en-US" sz="2400" dirty="0"/>
              <a:t>Email id. –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sarab.jitkumar@lpu.co.in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4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Purpose of Cohorts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DB9CD-C1BD-75C9-FE9D-BB2FB11996B3}"/>
              </a:ext>
            </a:extLst>
          </p:cNvPr>
          <p:cNvSpPr txBox="1"/>
          <p:nvPr/>
        </p:nvSpPr>
        <p:spPr>
          <a:xfrm>
            <a:off x="1662545" y="2171701"/>
            <a:ext cx="9570027" cy="3900876"/>
          </a:xfrm>
          <a:custGeom>
            <a:avLst/>
            <a:gdLst>
              <a:gd name="connsiteX0" fmla="*/ 0 w 9570027"/>
              <a:gd name="connsiteY0" fmla="*/ 0 h 3900876"/>
              <a:gd name="connsiteX1" fmla="*/ 640456 w 9570027"/>
              <a:gd name="connsiteY1" fmla="*/ 0 h 3900876"/>
              <a:gd name="connsiteX2" fmla="*/ 1472311 w 9570027"/>
              <a:gd name="connsiteY2" fmla="*/ 0 h 3900876"/>
              <a:gd name="connsiteX3" fmla="*/ 2208467 w 9570027"/>
              <a:gd name="connsiteY3" fmla="*/ 0 h 3900876"/>
              <a:gd name="connsiteX4" fmla="*/ 3040323 w 9570027"/>
              <a:gd name="connsiteY4" fmla="*/ 0 h 3900876"/>
              <a:gd name="connsiteX5" fmla="*/ 3489378 w 9570027"/>
              <a:gd name="connsiteY5" fmla="*/ 0 h 3900876"/>
              <a:gd name="connsiteX6" fmla="*/ 4034134 w 9570027"/>
              <a:gd name="connsiteY6" fmla="*/ 0 h 3900876"/>
              <a:gd name="connsiteX7" fmla="*/ 4674589 w 9570027"/>
              <a:gd name="connsiteY7" fmla="*/ 0 h 3900876"/>
              <a:gd name="connsiteX8" fmla="*/ 5410746 w 9570027"/>
              <a:gd name="connsiteY8" fmla="*/ 0 h 3900876"/>
              <a:gd name="connsiteX9" fmla="*/ 5859801 w 9570027"/>
              <a:gd name="connsiteY9" fmla="*/ 0 h 3900876"/>
              <a:gd name="connsiteX10" fmla="*/ 6595956 w 9570027"/>
              <a:gd name="connsiteY10" fmla="*/ 0 h 3900876"/>
              <a:gd name="connsiteX11" fmla="*/ 7045012 w 9570027"/>
              <a:gd name="connsiteY11" fmla="*/ 0 h 3900876"/>
              <a:gd name="connsiteX12" fmla="*/ 7589767 w 9570027"/>
              <a:gd name="connsiteY12" fmla="*/ 0 h 3900876"/>
              <a:gd name="connsiteX13" fmla="*/ 8421623 w 9570027"/>
              <a:gd name="connsiteY13" fmla="*/ 0 h 3900876"/>
              <a:gd name="connsiteX14" fmla="*/ 9570027 w 9570027"/>
              <a:gd name="connsiteY14" fmla="*/ 0 h 3900876"/>
              <a:gd name="connsiteX15" fmla="*/ 9570027 w 9570027"/>
              <a:gd name="connsiteY15" fmla="*/ 1014226 h 3900876"/>
              <a:gd name="connsiteX16" fmla="*/ 9570027 w 9570027"/>
              <a:gd name="connsiteY16" fmla="*/ 1950437 h 3900876"/>
              <a:gd name="connsiteX17" fmla="*/ 9570027 w 9570027"/>
              <a:gd name="connsiteY17" fmla="*/ 2808629 h 3900876"/>
              <a:gd name="connsiteX18" fmla="*/ 9570027 w 9570027"/>
              <a:gd name="connsiteY18" fmla="*/ 3900876 h 3900876"/>
              <a:gd name="connsiteX19" fmla="*/ 8738170 w 9570027"/>
              <a:gd name="connsiteY19" fmla="*/ 3900876 h 3900876"/>
              <a:gd name="connsiteX20" fmla="*/ 8193415 w 9570027"/>
              <a:gd name="connsiteY20" fmla="*/ 3900876 h 3900876"/>
              <a:gd name="connsiteX21" fmla="*/ 7361559 w 9570027"/>
              <a:gd name="connsiteY21" fmla="*/ 3900876 h 3900876"/>
              <a:gd name="connsiteX22" fmla="*/ 6721104 w 9570027"/>
              <a:gd name="connsiteY22" fmla="*/ 3900876 h 3900876"/>
              <a:gd name="connsiteX23" fmla="*/ 6272048 w 9570027"/>
              <a:gd name="connsiteY23" fmla="*/ 3900876 h 3900876"/>
              <a:gd name="connsiteX24" fmla="*/ 5440191 w 9570027"/>
              <a:gd name="connsiteY24" fmla="*/ 3900876 h 3900876"/>
              <a:gd name="connsiteX25" fmla="*/ 4704036 w 9570027"/>
              <a:gd name="connsiteY25" fmla="*/ 3900876 h 3900876"/>
              <a:gd name="connsiteX26" fmla="*/ 3872180 w 9570027"/>
              <a:gd name="connsiteY26" fmla="*/ 3900876 h 3900876"/>
              <a:gd name="connsiteX27" fmla="*/ 3040323 w 9570027"/>
              <a:gd name="connsiteY27" fmla="*/ 3900876 h 3900876"/>
              <a:gd name="connsiteX28" fmla="*/ 2208467 w 9570027"/>
              <a:gd name="connsiteY28" fmla="*/ 3900876 h 3900876"/>
              <a:gd name="connsiteX29" fmla="*/ 1472311 w 9570027"/>
              <a:gd name="connsiteY29" fmla="*/ 3900876 h 3900876"/>
              <a:gd name="connsiteX30" fmla="*/ 831856 w 9570027"/>
              <a:gd name="connsiteY30" fmla="*/ 3900876 h 3900876"/>
              <a:gd name="connsiteX31" fmla="*/ 0 w 9570027"/>
              <a:gd name="connsiteY31" fmla="*/ 3900876 h 3900876"/>
              <a:gd name="connsiteX32" fmla="*/ 0 w 9570027"/>
              <a:gd name="connsiteY32" fmla="*/ 3003674 h 3900876"/>
              <a:gd name="connsiteX33" fmla="*/ 0 w 9570027"/>
              <a:gd name="connsiteY33" fmla="*/ 2028455 h 3900876"/>
              <a:gd name="connsiteX34" fmla="*/ 0 w 9570027"/>
              <a:gd name="connsiteY34" fmla="*/ 1053236 h 3900876"/>
              <a:gd name="connsiteX35" fmla="*/ 0 w 9570027"/>
              <a:gd name="connsiteY35" fmla="*/ 0 h 39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570027" h="3900876" extrusionOk="0">
                <a:moveTo>
                  <a:pt x="0" y="0"/>
                </a:moveTo>
                <a:cubicBezTo>
                  <a:pt x="159810" y="-72767"/>
                  <a:pt x="393992" y="263516"/>
                  <a:pt x="640456" y="0"/>
                </a:cubicBezTo>
                <a:cubicBezTo>
                  <a:pt x="935028" y="-104034"/>
                  <a:pt x="1223082" y="90630"/>
                  <a:pt x="1472311" y="0"/>
                </a:cubicBezTo>
                <a:cubicBezTo>
                  <a:pt x="1873113" y="-25268"/>
                  <a:pt x="1935874" y="109478"/>
                  <a:pt x="2208467" y="0"/>
                </a:cubicBezTo>
                <a:cubicBezTo>
                  <a:pt x="2316451" y="-29723"/>
                  <a:pt x="2825733" y="83637"/>
                  <a:pt x="3040323" y="0"/>
                </a:cubicBezTo>
                <a:cubicBezTo>
                  <a:pt x="3304019" y="-20952"/>
                  <a:pt x="3344221" y="9795"/>
                  <a:pt x="3489378" y="0"/>
                </a:cubicBezTo>
                <a:cubicBezTo>
                  <a:pt x="3668068" y="-86645"/>
                  <a:pt x="3919278" y="55632"/>
                  <a:pt x="4034134" y="0"/>
                </a:cubicBezTo>
                <a:cubicBezTo>
                  <a:pt x="4158917" y="36258"/>
                  <a:pt x="4556046" y="92230"/>
                  <a:pt x="4674589" y="0"/>
                </a:cubicBezTo>
                <a:cubicBezTo>
                  <a:pt x="4776908" y="-76337"/>
                  <a:pt x="5029460" y="65607"/>
                  <a:pt x="5410746" y="0"/>
                </a:cubicBezTo>
                <a:cubicBezTo>
                  <a:pt x="5764059" y="-81143"/>
                  <a:pt x="5637665" y="22272"/>
                  <a:pt x="5859801" y="0"/>
                </a:cubicBezTo>
                <a:cubicBezTo>
                  <a:pt x="5958059" y="38193"/>
                  <a:pt x="6258713" y="37757"/>
                  <a:pt x="6595956" y="0"/>
                </a:cubicBezTo>
                <a:cubicBezTo>
                  <a:pt x="6810642" y="-28662"/>
                  <a:pt x="6962902" y="59139"/>
                  <a:pt x="7045012" y="0"/>
                </a:cubicBezTo>
                <a:cubicBezTo>
                  <a:pt x="7203815" y="-72532"/>
                  <a:pt x="7441269" y="28721"/>
                  <a:pt x="7589767" y="0"/>
                </a:cubicBezTo>
                <a:cubicBezTo>
                  <a:pt x="7867374" y="-62596"/>
                  <a:pt x="8188574" y="131596"/>
                  <a:pt x="8421623" y="0"/>
                </a:cubicBezTo>
                <a:cubicBezTo>
                  <a:pt x="8637618" y="-53295"/>
                  <a:pt x="9259919" y="1780"/>
                  <a:pt x="9570027" y="0"/>
                </a:cubicBezTo>
                <a:cubicBezTo>
                  <a:pt x="9625388" y="476800"/>
                  <a:pt x="9540033" y="633093"/>
                  <a:pt x="9570027" y="1014226"/>
                </a:cubicBezTo>
                <a:cubicBezTo>
                  <a:pt x="9753718" y="1406773"/>
                  <a:pt x="9535349" y="1732560"/>
                  <a:pt x="9570027" y="1950437"/>
                </a:cubicBezTo>
                <a:cubicBezTo>
                  <a:pt x="9606910" y="2191042"/>
                  <a:pt x="9574378" y="2612024"/>
                  <a:pt x="9570027" y="2808629"/>
                </a:cubicBezTo>
                <a:cubicBezTo>
                  <a:pt x="9762461" y="2990956"/>
                  <a:pt x="9305460" y="3462854"/>
                  <a:pt x="9570027" y="3900876"/>
                </a:cubicBezTo>
                <a:cubicBezTo>
                  <a:pt x="9229580" y="3872425"/>
                  <a:pt x="9064102" y="3843291"/>
                  <a:pt x="8738170" y="3900876"/>
                </a:cubicBezTo>
                <a:cubicBezTo>
                  <a:pt x="8470255" y="3934508"/>
                  <a:pt x="8353066" y="3856810"/>
                  <a:pt x="8193415" y="3900876"/>
                </a:cubicBezTo>
                <a:cubicBezTo>
                  <a:pt x="7890908" y="3920026"/>
                  <a:pt x="7791587" y="3812428"/>
                  <a:pt x="7361559" y="3900876"/>
                </a:cubicBezTo>
                <a:cubicBezTo>
                  <a:pt x="7031282" y="4106141"/>
                  <a:pt x="6932556" y="3842210"/>
                  <a:pt x="6721104" y="3900876"/>
                </a:cubicBezTo>
                <a:cubicBezTo>
                  <a:pt x="6425140" y="3931063"/>
                  <a:pt x="6467897" y="3872999"/>
                  <a:pt x="6272048" y="3900876"/>
                </a:cubicBezTo>
                <a:cubicBezTo>
                  <a:pt x="6106011" y="3883851"/>
                  <a:pt x="5800599" y="4044280"/>
                  <a:pt x="5440191" y="3900876"/>
                </a:cubicBezTo>
                <a:cubicBezTo>
                  <a:pt x="5061654" y="3939046"/>
                  <a:pt x="4989226" y="3872421"/>
                  <a:pt x="4704036" y="3900876"/>
                </a:cubicBezTo>
                <a:cubicBezTo>
                  <a:pt x="4415093" y="4010906"/>
                  <a:pt x="4078960" y="3924533"/>
                  <a:pt x="3872180" y="3900876"/>
                </a:cubicBezTo>
                <a:cubicBezTo>
                  <a:pt x="3680725" y="3949687"/>
                  <a:pt x="3160665" y="3783296"/>
                  <a:pt x="3040323" y="3900876"/>
                </a:cubicBezTo>
                <a:cubicBezTo>
                  <a:pt x="2790678" y="4086279"/>
                  <a:pt x="2564869" y="3762974"/>
                  <a:pt x="2208467" y="3900876"/>
                </a:cubicBezTo>
                <a:cubicBezTo>
                  <a:pt x="1882069" y="3940392"/>
                  <a:pt x="1569837" y="3862440"/>
                  <a:pt x="1472311" y="3900876"/>
                </a:cubicBezTo>
                <a:cubicBezTo>
                  <a:pt x="1290945" y="3863484"/>
                  <a:pt x="981897" y="3944506"/>
                  <a:pt x="831856" y="3900876"/>
                </a:cubicBezTo>
                <a:cubicBezTo>
                  <a:pt x="602526" y="4048160"/>
                  <a:pt x="310935" y="3897786"/>
                  <a:pt x="0" y="3900876"/>
                </a:cubicBezTo>
                <a:cubicBezTo>
                  <a:pt x="-12339" y="3659819"/>
                  <a:pt x="71675" y="3138093"/>
                  <a:pt x="0" y="3003674"/>
                </a:cubicBezTo>
                <a:cubicBezTo>
                  <a:pt x="-135854" y="2769618"/>
                  <a:pt x="116407" y="2406503"/>
                  <a:pt x="0" y="2028455"/>
                </a:cubicBezTo>
                <a:cubicBezTo>
                  <a:pt x="-44119" y="1733086"/>
                  <a:pt x="-16171" y="1240129"/>
                  <a:pt x="0" y="1053236"/>
                </a:cubicBezTo>
                <a:cubicBezTo>
                  <a:pt x="-106536" y="712480"/>
                  <a:pt x="92412" y="42410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7814292">
                  <a:custGeom>
                    <a:avLst/>
                    <a:gdLst>
                      <a:gd name="connsiteX0" fmla="*/ 0 w 9570027"/>
                      <a:gd name="connsiteY0" fmla="*/ 0 h 3254545"/>
                      <a:gd name="connsiteX1" fmla="*/ 640456 w 9570027"/>
                      <a:gd name="connsiteY1" fmla="*/ 0 h 3254545"/>
                      <a:gd name="connsiteX2" fmla="*/ 1472311 w 9570027"/>
                      <a:gd name="connsiteY2" fmla="*/ 0 h 3254545"/>
                      <a:gd name="connsiteX3" fmla="*/ 2208467 w 9570027"/>
                      <a:gd name="connsiteY3" fmla="*/ 0 h 3254545"/>
                      <a:gd name="connsiteX4" fmla="*/ 3040323 w 9570027"/>
                      <a:gd name="connsiteY4" fmla="*/ 0 h 3254545"/>
                      <a:gd name="connsiteX5" fmla="*/ 3489378 w 9570027"/>
                      <a:gd name="connsiteY5" fmla="*/ 0 h 3254545"/>
                      <a:gd name="connsiteX6" fmla="*/ 4034134 w 9570027"/>
                      <a:gd name="connsiteY6" fmla="*/ 0 h 3254545"/>
                      <a:gd name="connsiteX7" fmla="*/ 4674589 w 9570027"/>
                      <a:gd name="connsiteY7" fmla="*/ 0 h 3254545"/>
                      <a:gd name="connsiteX8" fmla="*/ 5410746 w 9570027"/>
                      <a:gd name="connsiteY8" fmla="*/ 0 h 3254545"/>
                      <a:gd name="connsiteX9" fmla="*/ 5859801 w 9570027"/>
                      <a:gd name="connsiteY9" fmla="*/ 0 h 3254545"/>
                      <a:gd name="connsiteX10" fmla="*/ 6595956 w 9570027"/>
                      <a:gd name="connsiteY10" fmla="*/ 0 h 3254545"/>
                      <a:gd name="connsiteX11" fmla="*/ 7045012 w 9570027"/>
                      <a:gd name="connsiteY11" fmla="*/ 0 h 3254545"/>
                      <a:gd name="connsiteX12" fmla="*/ 7589767 w 9570027"/>
                      <a:gd name="connsiteY12" fmla="*/ 0 h 3254545"/>
                      <a:gd name="connsiteX13" fmla="*/ 8421623 w 9570027"/>
                      <a:gd name="connsiteY13" fmla="*/ 0 h 3254545"/>
                      <a:gd name="connsiteX14" fmla="*/ 9570027 w 9570027"/>
                      <a:gd name="connsiteY14" fmla="*/ 0 h 3254545"/>
                      <a:gd name="connsiteX15" fmla="*/ 9570027 w 9570027"/>
                      <a:gd name="connsiteY15" fmla="*/ 846181 h 3254545"/>
                      <a:gd name="connsiteX16" fmla="*/ 9570027 w 9570027"/>
                      <a:gd name="connsiteY16" fmla="*/ 1627272 h 3254545"/>
                      <a:gd name="connsiteX17" fmla="*/ 9570027 w 9570027"/>
                      <a:gd name="connsiteY17" fmla="*/ 2343271 h 3254545"/>
                      <a:gd name="connsiteX18" fmla="*/ 9570027 w 9570027"/>
                      <a:gd name="connsiteY18" fmla="*/ 3254545 h 3254545"/>
                      <a:gd name="connsiteX19" fmla="*/ 8738170 w 9570027"/>
                      <a:gd name="connsiteY19" fmla="*/ 3254545 h 3254545"/>
                      <a:gd name="connsiteX20" fmla="*/ 8193415 w 9570027"/>
                      <a:gd name="connsiteY20" fmla="*/ 3254545 h 3254545"/>
                      <a:gd name="connsiteX21" fmla="*/ 7361559 w 9570027"/>
                      <a:gd name="connsiteY21" fmla="*/ 3254545 h 3254545"/>
                      <a:gd name="connsiteX22" fmla="*/ 6721104 w 9570027"/>
                      <a:gd name="connsiteY22" fmla="*/ 3254545 h 3254545"/>
                      <a:gd name="connsiteX23" fmla="*/ 6272048 w 9570027"/>
                      <a:gd name="connsiteY23" fmla="*/ 3254545 h 3254545"/>
                      <a:gd name="connsiteX24" fmla="*/ 5440191 w 9570027"/>
                      <a:gd name="connsiteY24" fmla="*/ 3254545 h 3254545"/>
                      <a:gd name="connsiteX25" fmla="*/ 4704036 w 9570027"/>
                      <a:gd name="connsiteY25" fmla="*/ 3254545 h 3254545"/>
                      <a:gd name="connsiteX26" fmla="*/ 3872180 w 9570027"/>
                      <a:gd name="connsiteY26" fmla="*/ 3254545 h 3254545"/>
                      <a:gd name="connsiteX27" fmla="*/ 3040323 w 9570027"/>
                      <a:gd name="connsiteY27" fmla="*/ 3254545 h 3254545"/>
                      <a:gd name="connsiteX28" fmla="*/ 2208467 w 9570027"/>
                      <a:gd name="connsiteY28" fmla="*/ 3254545 h 3254545"/>
                      <a:gd name="connsiteX29" fmla="*/ 1472311 w 9570027"/>
                      <a:gd name="connsiteY29" fmla="*/ 3254545 h 3254545"/>
                      <a:gd name="connsiteX30" fmla="*/ 831856 w 9570027"/>
                      <a:gd name="connsiteY30" fmla="*/ 3254545 h 3254545"/>
                      <a:gd name="connsiteX31" fmla="*/ 0 w 9570027"/>
                      <a:gd name="connsiteY31" fmla="*/ 3254545 h 3254545"/>
                      <a:gd name="connsiteX32" fmla="*/ 0 w 9570027"/>
                      <a:gd name="connsiteY32" fmla="*/ 2506000 h 3254545"/>
                      <a:gd name="connsiteX33" fmla="*/ 0 w 9570027"/>
                      <a:gd name="connsiteY33" fmla="*/ 1692363 h 3254545"/>
                      <a:gd name="connsiteX34" fmla="*/ 0 w 9570027"/>
                      <a:gd name="connsiteY34" fmla="*/ 878727 h 3254545"/>
                      <a:gd name="connsiteX35" fmla="*/ 0 w 9570027"/>
                      <a:gd name="connsiteY35" fmla="*/ 0 h 3254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570027" h="3254545" extrusionOk="0">
                        <a:moveTo>
                          <a:pt x="0" y="0"/>
                        </a:moveTo>
                        <a:cubicBezTo>
                          <a:pt x="163578" y="-42630"/>
                          <a:pt x="388757" y="151148"/>
                          <a:pt x="640456" y="0"/>
                        </a:cubicBezTo>
                        <a:cubicBezTo>
                          <a:pt x="911359" y="-87739"/>
                          <a:pt x="1174249" y="26597"/>
                          <a:pt x="1472311" y="0"/>
                        </a:cubicBezTo>
                        <a:cubicBezTo>
                          <a:pt x="1838455" y="-13547"/>
                          <a:pt x="1993194" y="95167"/>
                          <a:pt x="2208467" y="0"/>
                        </a:cubicBezTo>
                        <a:cubicBezTo>
                          <a:pt x="2352275" y="-52564"/>
                          <a:pt x="2814494" y="53235"/>
                          <a:pt x="3040323" y="0"/>
                        </a:cubicBezTo>
                        <a:cubicBezTo>
                          <a:pt x="3284812" y="-24336"/>
                          <a:pt x="3332921" y="21481"/>
                          <a:pt x="3489378" y="0"/>
                        </a:cubicBezTo>
                        <a:cubicBezTo>
                          <a:pt x="3659074" y="-51125"/>
                          <a:pt x="3915469" y="23453"/>
                          <a:pt x="4034134" y="0"/>
                        </a:cubicBezTo>
                        <a:cubicBezTo>
                          <a:pt x="4156239" y="7931"/>
                          <a:pt x="4519104" y="69640"/>
                          <a:pt x="4674589" y="0"/>
                        </a:cubicBezTo>
                        <a:cubicBezTo>
                          <a:pt x="4795787" y="-64158"/>
                          <a:pt x="5043907" y="51734"/>
                          <a:pt x="5410746" y="0"/>
                        </a:cubicBezTo>
                        <a:cubicBezTo>
                          <a:pt x="5750558" y="-54361"/>
                          <a:pt x="5644424" y="12005"/>
                          <a:pt x="5859801" y="0"/>
                        </a:cubicBezTo>
                        <a:cubicBezTo>
                          <a:pt x="6029536" y="9833"/>
                          <a:pt x="6334796" y="26091"/>
                          <a:pt x="6595956" y="0"/>
                        </a:cubicBezTo>
                        <a:cubicBezTo>
                          <a:pt x="6813849" y="-23997"/>
                          <a:pt x="6959064" y="49111"/>
                          <a:pt x="7045012" y="0"/>
                        </a:cubicBezTo>
                        <a:cubicBezTo>
                          <a:pt x="7185603" y="-56212"/>
                          <a:pt x="7422485" y="23025"/>
                          <a:pt x="7589767" y="0"/>
                        </a:cubicBezTo>
                        <a:cubicBezTo>
                          <a:pt x="7807938" y="-30695"/>
                          <a:pt x="8201763" y="102790"/>
                          <a:pt x="8421623" y="0"/>
                        </a:cubicBezTo>
                        <a:cubicBezTo>
                          <a:pt x="8633688" y="-61061"/>
                          <a:pt x="9154430" y="30865"/>
                          <a:pt x="9570027" y="0"/>
                        </a:cubicBezTo>
                        <a:cubicBezTo>
                          <a:pt x="9595939" y="413107"/>
                          <a:pt x="9505691" y="528618"/>
                          <a:pt x="9570027" y="846181"/>
                        </a:cubicBezTo>
                        <a:cubicBezTo>
                          <a:pt x="9691453" y="1168196"/>
                          <a:pt x="9539807" y="1454596"/>
                          <a:pt x="9570027" y="1627272"/>
                        </a:cubicBezTo>
                        <a:cubicBezTo>
                          <a:pt x="9605068" y="1822026"/>
                          <a:pt x="9563222" y="2181767"/>
                          <a:pt x="9570027" y="2343271"/>
                        </a:cubicBezTo>
                        <a:cubicBezTo>
                          <a:pt x="9652835" y="2497493"/>
                          <a:pt x="9407210" y="2861502"/>
                          <a:pt x="9570027" y="3254545"/>
                        </a:cubicBezTo>
                        <a:cubicBezTo>
                          <a:pt x="9251679" y="3275524"/>
                          <a:pt x="9009270" y="3235752"/>
                          <a:pt x="8738170" y="3254545"/>
                        </a:cubicBezTo>
                        <a:cubicBezTo>
                          <a:pt x="8490954" y="3261167"/>
                          <a:pt x="8355841" y="3222007"/>
                          <a:pt x="8193415" y="3254545"/>
                        </a:cubicBezTo>
                        <a:cubicBezTo>
                          <a:pt x="7952409" y="3273220"/>
                          <a:pt x="7740473" y="3149226"/>
                          <a:pt x="7361559" y="3254545"/>
                        </a:cubicBezTo>
                        <a:cubicBezTo>
                          <a:pt x="7022502" y="3410373"/>
                          <a:pt x="6962075" y="3212819"/>
                          <a:pt x="6721104" y="3254545"/>
                        </a:cubicBezTo>
                        <a:cubicBezTo>
                          <a:pt x="6433089" y="3281991"/>
                          <a:pt x="6474190" y="3232823"/>
                          <a:pt x="6272048" y="3254545"/>
                        </a:cubicBezTo>
                        <a:cubicBezTo>
                          <a:pt x="6089431" y="3249466"/>
                          <a:pt x="5789099" y="3319397"/>
                          <a:pt x="5440191" y="3254545"/>
                        </a:cubicBezTo>
                        <a:cubicBezTo>
                          <a:pt x="5077024" y="3276682"/>
                          <a:pt x="4983870" y="3227253"/>
                          <a:pt x="4704036" y="3254545"/>
                        </a:cubicBezTo>
                        <a:cubicBezTo>
                          <a:pt x="4430921" y="3313080"/>
                          <a:pt x="4082209" y="3241176"/>
                          <a:pt x="3872180" y="3254545"/>
                        </a:cubicBezTo>
                        <a:cubicBezTo>
                          <a:pt x="3670759" y="3296745"/>
                          <a:pt x="3199465" y="3171230"/>
                          <a:pt x="3040323" y="3254545"/>
                        </a:cubicBezTo>
                        <a:cubicBezTo>
                          <a:pt x="2818056" y="3377110"/>
                          <a:pt x="2540786" y="3165855"/>
                          <a:pt x="2208467" y="3254545"/>
                        </a:cubicBezTo>
                        <a:cubicBezTo>
                          <a:pt x="1883717" y="3307608"/>
                          <a:pt x="1597335" y="3228827"/>
                          <a:pt x="1472311" y="3254545"/>
                        </a:cubicBezTo>
                        <a:cubicBezTo>
                          <a:pt x="1308431" y="3257641"/>
                          <a:pt x="998297" y="3262169"/>
                          <a:pt x="831856" y="3254545"/>
                        </a:cubicBezTo>
                        <a:cubicBezTo>
                          <a:pt x="617657" y="3349818"/>
                          <a:pt x="329629" y="3235861"/>
                          <a:pt x="0" y="3254545"/>
                        </a:cubicBezTo>
                        <a:cubicBezTo>
                          <a:pt x="-10268" y="3087596"/>
                          <a:pt x="55474" y="2629587"/>
                          <a:pt x="0" y="2506000"/>
                        </a:cubicBezTo>
                        <a:cubicBezTo>
                          <a:pt x="-41984" y="2344062"/>
                          <a:pt x="95985" y="2008614"/>
                          <a:pt x="0" y="1692363"/>
                        </a:cubicBezTo>
                        <a:cubicBezTo>
                          <a:pt x="-24173" y="1393158"/>
                          <a:pt x="5847" y="1063266"/>
                          <a:pt x="0" y="878727"/>
                        </a:cubicBezTo>
                        <a:cubicBezTo>
                          <a:pt x="-92320" y="601866"/>
                          <a:pt x="71025" y="4027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Student shall be able to have a goal oriented approach for his/her career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Student identifies the goal in the very first year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Student shall be able to follow the stage wise career progression.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Early identification of skill set required for selected goal.</a:t>
            </a:r>
          </a:p>
        </p:txBody>
      </p:sp>
    </p:spTree>
    <p:extLst>
      <p:ext uri="{BB962C8B-B14F-4D97-AF65-F5344CB8AC3E}">
        <p14:creationId xmlns:p14="http://schemas.microsoft.com/office/powerpoint/2010/main" val="25373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/>
              <a:t>Cohorts in </a:t>
            </a:r>
            <a:r>
              <a:rPr lang="en-US" sz="4000" b="1" dirty="0" err="1"/>
              <a:t>Programme</a:t>
            </a:r>
            <a:r>
              <a:rPr lang="en-US" sz="4000" b="1" dirty="0"/>
              <a:t> 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0941" y="1563613"/>
            <a:ext cx="93332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Cohort 1: 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Software Quality Analyst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Cohort 2: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Data Scientist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Cohort 3: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Software Developer Engineer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Cohort 4: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Cyber Security Specialist/ Network Security Specialist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Cohort 5: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Game Designer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MCA</a:t>
            </a:r>
            <a:endParaRPr lang="en-IN" sz="3600"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1: Software Quality Analyst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0942" y="1563613"/>
            <a:ext cx="3601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20-30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Bentley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Systems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Publicis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Groupe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AKQA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Marsh and McLennan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upto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10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SourceMash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EA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Sports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E1E86-8FE7-81B3-773B-21A95B60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30" y="1125285"/>
            <a:ext cx="2162175" cy="742950"/>
          </a:xfrm>
          <a:prstGeom prst="rect">
            <a:avLst/>
          </a:prstGeom>
        </p:spPr>
      </p:pic>
      <p:pic>
        <p:nvPicPr>
          <p:cNvPr id="8" name="Picture 4" descr="Media Kit | Publicis Groupe">
            <a:extLst>
              <a:ext uri="{FF2B5EF4-FFF2-40B4-BE49-F238E27FC236}">
                <a16:creationId xmlns:a16="http://schemas.microsoft.com/office/drawing/2014/main" id="{B77A2CCF-88E6-47E8-E92D-AFF2885B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26" y="1165002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A63D2-ADA5-A81F-852D-96EEB064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462" y="4840515"/>
            <a:ext cx="885825" cy="552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37443B-AF5E-12B0-F671-12F390DBB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461" y="5584771"/>
            <a:ext cx="3933825" cy="78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FD62B-E82E-16DC-4770-097EBE270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426" y="2464151"/>
            <a:ext cx="2857500" cy="628650"/>
          </a:xfrm>
          <a:prstGeom prst="rect">
            <a:avLst/>
          </a:prstGeom>
        </p:spPr>
      </p:pic>
      <p:pic>
        <p:nvPicPr>
          <p:cNvPr id="20" name="Picture 12" descr="Image result for ea sports logo">
            <a:extLst>
              <a:ext uri="{FF2B5EF4-FFF2-40B4-BE49-F238E27FC236}">
                <a16:creationId xmlns:a16="http://schemas.microsoft.com/office/drawing/2014/main" id="{43F17759-6E0F-E816-DE18-61F66667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30" y="3448559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0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1: Software Quality Analyst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7440" y="1656919"/>
            <a:ext cx="96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S1. Practical knowledge of software development process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S2. Develop test plans, test cases, test scripts, and test reports on multiple projects of varying size.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S3. Perform testing on various software, telecom and reporting systems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S4. Validate that user expectations are achieved during the testing process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S5. Compliance of industrial standards for quality software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Required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389543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1: Software Quality Analyst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940941" y="1563613"/>
            <a:ext cx="1021778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Main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CAP437  – SOFTWARE ENGINEERING PRACTICES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[S1,S2]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CAP771 – SOFTWARE TESTING AND QUALITY ASSURANCE [S2,S3,S4,S5]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CAP794 – VULNERABILITY ASSESSMENT AND PENETRATION TESTING [S2,S3,S4,S5]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CAP795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– VULNERABILITY ASSESSMENT AND PENETRATION TESTING - LABORATRY [S2,S3,S4,S5]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3600" b="1" dirty="0"/>
              <a:t>  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267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1: Industrial Engineer/Embedded Engineer</a:t>
            </a:r>
            <a:endParaRPr lang="en-IN" sz="4000" b="1" u="sn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Skills Sources –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3600" b="1" dirty="0"/>
              <a:t> </a:t>
            </a:r>
            <a:endParaRPr lang="en-IN" sz="3600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42773"/>
              </p:ext>
            </p:extLst>
          </p:nvPr>
        </p:nvGraphicFramePr>
        <p:xfrm>
          <a:off x="354563" y="2014281"/>
          <a:ext cx="11681927" cy="352405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827364">
                  <a:extLst>
                    <a:ext uri="{9D8B030D-6E8A-4147-A177-3AD203B41FA5}">
                      <a16:colId xmlns:a16="http://schemas.microsoft.com/office/drawing/2014/main" val="1988554168"/>
                    </a:ext>
                  </a:extLst>
                </a:gridCol>
                <a:gridCol w="4058628">
                  <a:extLst>
                    <a:ext uri="{9D8B030D-6E8A-4147-A177-3AD203B41FA5}">
                      <a16:colId xmlns:a16="http://schemas.microsoft.com/office/drawing/2014/main" val="3359392813"/>
                    </a:ext>
                  </a:extLst>
                </a:gridCol>
                <a:gridCol w="4795935">
                  <a:extLst>
                    <a:ext uri="{9D8B030D-6E8A-4147-A177-3AD203B41FA5}">
                      <a16:colId xmlns:a16="http://schemas.microsoft.com/office/drawing/2014/main" val="42118120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Source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Suggested Source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1940608"/>
                  </a:ext>
                </a:extLst>
              </a:tr>
              <a:tr h="666559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Industry Certification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Certified Software Quality Analyst (CSQA)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CSQA</a:t>
                      </a:r>
                      <a:endParaRPr lang="nn-NO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5277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MOOCs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Information Systems Auditing, Controls and Assurance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Coursera</a:t>
                      </a:r>
                      <a:endParaRPr lang="fr-FR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8197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Competitions</a:t>
                      </a:r>
                      <a:endParaRPr lang="en-US" sz="14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Olympiad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Testing Olympiad website</a:t>
                      </a: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18109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Hackathons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Testathon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ZenQuest </a:t>
                      </a: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sv-SE" sz="1400" u="none" strike="noStrike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CigniThon 2022</a:t>
                      </a:r>
                      <a:br>
                        <a:rPr lang="sv-SE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sv-SE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https://testathon.co/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https://www.thetesttribe.com/zenq-software-testing-hackathon-2021/</a:t>
                      </a:r>
                    </a:p>
                    <a:p>
                      <a:pPr marL="0" indent="-166688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https://www.cigniti.com/cignithon-2022/, </a:t>
                      </a:r>
                      <a:br>
                        <a:rPr lang="en-US" sz="140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</a:br>
                      <a:endParaRPr lang="en-US" sz="14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&quot;Times New Roman&quot;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721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595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320040"/>
            <a:ext cx="11548872" cy="46751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Cohort 2: Data </a:t>
            </a:r>
            <a:r>
              <a:rPr lang="en-US" sz="4000" b="1" dirty="0" err="1">
                <a:solidFill>
                  <a:schemeClr val="accent2">
                    <a:lumMod val="50000"/>
                  </a:schemeClr>
                </a:solidFill>
              </a:rPr>
              <a:t>Scientiest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AFAB-D6BE-11C1-35C4-F305AFB991F1}"/>
              </a:ext>
            </a:extLst>
          </p:cNvPr>
          <p:cNvSpPr txBox="1"/>
          <p:nvPr/>
        </p:nvSpPr>
        <p:spPr>
          <a:xfrm>
            <a:off x="801961" y="1479046"/>
            <a:ext cx="60932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30-40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HyperSonix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ZEE5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20-30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Caterpillar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Atyeti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Inc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Siemens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Sokrati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Merkle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CTC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upto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10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Alpha Orion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Stantech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AI 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321564" y="1096102"/>
            <a:ext cx="10515600" cy="46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2050" name="Picture 2" descr=" Logo">
            <a:extLst>
              <a:ext uri="{FF2B5EF4-FFF2-40B4-BE49-F238E27FC236}">
                <a16:creationId xmlns:a16="http://schemas.microsoft.com/office/drawing/2014/main" id="{3CAD707A-26CF-7A18-02C7-59FFECBF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905" y="1158453"/>
            <a:ext cx="770008" cy="9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ypersonix logo">
            <a:extLst>
              <a:ext uri="{FF2B5EF4-FFF2-40B4-BE49-F238E27FC236}">
                <a16:creationId xmlns:a16="http://schemas.microsoft.com/office/drawing/2014/main" id="{54830C60-7191-918D-0EC1-68E460BA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804" y="1176534"/>
            <a:ext cx="770008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zee5 logo">
            <a:extLst>
              <a:ext uri="{FF2B5EF4-FFF2-40B4-BE49-F238E27FC236}">
                <a16:creationId xmlns:a16="http://schemas.microsoft.com/office/drawing/2014/main" id="{2DD7E40B-74BF-5C26-3B48-EB8BF0FA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83" y="1179924"/>
            <a:ext cx="770008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tyeti Logo">
            <a:extLst>
              <a:ext uri="{FF2B5EF4-FFF2-40B4-BE49-F238E27FC236}">
                <a16:creationId xmlns:a16="http://schemas.microsoft.com/office/drawing/2014/main" id="{D99A129B-BD4B-BBF2-712D-3F463F08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029" y="2452463"/>
            <a:ext cx="2860221" cy="7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emens Logo, symbol, meaning, history, PNG, brand">
            <a:extLst>
              <a:ext uri="{FF2B5EF4-FFF2-40B4-BE49-F238E27FC236}">
                <a16:creationId xmlns:a16="http://schemas.microsoft.com/office/drawing/2014/main" id="{B4403A07-4254-3F4A-2E11-16D935FE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45" y="4298203"/>
            <a:ext cx="2962729" cy="72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kle Sokrati strengthens its offerings for e-Retail Marketing: Best Media  Info">
            <a:extLst>
              <a:ext uri="{FF2B5EF4-FFF2-40B4-BE49-F238E27FC236}">
                <a16:creationId xmlns:a16="http://schemas.microsoft.com/office/drawing/2014/main" id="{9F8FECB0-9DD3-24A8-93D2-0AFA9A25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46" y="3311221"/>
            <a:ext cx="2962729" cy="7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lpha Orion - Human Resources - Overview, Competitors, and Employees |  Apollo.io">
            <a:extLst>
              <a:ext uri="{FF2B5EF4-FFF2-40B4-BE49-F238E27FC236}">
                <a16:creationId xmlns:a16="http://schemas.microsoft.com/office/drawing/2014/main" id="{3786ADA9-7899-7E9D-9615-84416C0E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954" y="1176533"/>
            <a:ext cx="805327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aurabh Mehra - Founder and CEO - Stantech AI | LinkedIn">
            <a:extLst>
              <a:ext uri="{FF2B5EF4-FFF2-40B4-BE49-F238E27FC236}">
                <a16:creationId xmlns:a16="http://schemas.microsoft.com/office/drawing/2014/main" id="{EE63AC3C-C704-6ED4-057D-1E9AE0F8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608" y="5245711"/>
            <a:ext cx="2962728" cy="7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620</TotalTime>
  <Words>1511</Words>
  <Application>Microsoft Office PowerPoint</Application>
  <PresentationFormat>Widescreen</PresentationFormat>
  <Paragraphs>313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"Times New Roman"</vt:lpstr>
      <vt:lpstr>Arial</vt:lpstr>
      <vt:lpstr>Calibri</vt:lpstr>
      <vt:lpstr>Calibri Light</vt:lpstr>
      <vt:lpstr>Montserrat</vt:lpstr>
      <vt:lpstr>Open Sans</vt:lpstr>
      <vt:lpstr>Times New Roman</vt:lpstr>
      <vt:lpstr>Tw Cen MT</vt:lpstr>
      <vt:lpstr>Wingdings</vt:lpstr>
      <vt:lpstr>Office Theme</vt:lpstr>
      <vt:lpstr>PowerPoint Presentation</vt:lpstr>
      <vt:lpstr>What are Cohorts</vt:lpstr>
      <vt:lpstr>Purpose of Cohorts</vt:lpstr>
      <vt:lpstr>Cohorts in Programme </vt:lpstr>
      <vt:lpstr>Cohort 1: Software Quality Analyst</vt:lpstr>
      <vt:lpstr>Cohort 1: Software Quality Analyst</vt:lpstr>
      <vt:lpstr>Cohort 1: Software Quality Analyst</vt:lpstr>
      <vt:lpstr>Cohort 1: Industrial Engineer/Embedded Engineer</vt:lpstr>
      <vt:lpstr>Cohort 2: Data Scientiest</vt:lpstr>
      <vt:lpstr>Cohort 2: Data Scientist</vt:lpstr>
      <vt:lpstr>Cohort 2: Data Scientist</vt:lpstr>
      <vt:lpstr>Cohort 2: Data Scientist</vt:lpstr>
      <vt:lpstr>Cohort 2: Software Engineer/ Software Development Engineer</vt:lpstr>
      <vt:lpstr>Cohort 3: Software Engineer/ Software Development Engineer</vt:lpstr>
      <vt:lpstr>Cohort 3: Software Engineer/ Software Development Engineer</vt:lpstr>
      <vt:lpstr>Cohort 3: Software Engineer</vt:lpstr>
      <vt:lpstr>Cohort 4: Cyber Security Specialist/ Network Security Specialist</vt:lpstr>
      <vt:lpstr>Cohort 4: Cyber Security Specialist/ Network Security Specialist</vt:lpstr>
      <vt:lpstr>Cohort 4: Cyber Security Specialist/ Network Security Specialist </vt:lpstr>
      <vt:lpstr>Cohort 4: Cyber Security Specialist/ Network Security Specialist</vt:lpstr>
      <vt:lpstr>Cohort 5: Game Designer</vt:lpstr>
      <vt:lpstr>Cohort 5: Game Designer</vt:lpstr>
      <vt:lpstr>Cohort 5: Game Designer</vt:lpstr>
      <vt:lpstr>Cohort 4: Cyber Security Specialist/ Network Security Specialist</vt:lpstr>
      <vt:lpstr>Interface Navigation for Students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Puneet Sharma</dc:creator>
  <cp:lastModifiedBy>SARABJIT</cp:lastModifiedBy>
  <cp:revision>46</cp:revision>
  <dcterms:created xsi:type="dcterms:W3CDTF">2022-11-28T05:56:34Z</dcterms:created>
  <dcterms:modified xsi:type="dcterms:W3CDTF">2022-12-01T05:02:27Z</dcterms:modified>
</cp:coreProperties>
</file>